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2" r:id="rId3"/>
    <p:sldId id="270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5" r:id="rId14"/>
    <p:sldId id="286" r:id="rId15"/>
    <p:sldId id="287" r:id="rId16"/>
    <p:sldId id="288" r:id="rId17"/>
    <p:sldId id="289" r:id="rId18"/>
    <p:sldId id="302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301" r:id="rId29"/>
    <p:sldId id="300" r:id="rId30"/>
    <p:sldId id="299" r:id="rId31"/>
    <p:sldId id="27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06AC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883" autoAdjust="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4E1C4E-EBBF-439E-9383-1741B65A35AB}" type="datetimeFigureOut">
              <a:rPr lang="en-US" smtClean="0"/>
              <a:pPr/>
              <a:t>4/30/2020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A8D43ED-BF30-45C8-8DD8-8F50345899C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1C4E-EBBF-439E-9383-1741B65A35AB}" type="datetimeFigureOut">
              <a:rPr lang="en-US" smtClean="0"/>
              <a:pPr/>
              <a:t>4/30/2020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D43ED-BF30-45C8-8DD8-8F50345899C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1C4E-EBBF-439E-9383-1741B65A35AB}" type="datetimeFigureOut">
              <a:rPr lang="en-US" smtClean="0"/>
              <a:pPr/>
              <a:t>4/30/2020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D43ED-BF30-45C8-8DD8-8F50345899C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1C4E-EBBF-439E-9383-1741B65A35AB}" type="datetimeFigureOut">
              <a:rPr lang="en-US" smtClean="0"/>
              <a:pPr/>
              <a:t>4/30/2020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D43ED-BF30-45C8-8DD8-8F50345899C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1C4E-EBBF-439E-9383-1741B65A35AB}" type="datetimeFigureOut">
              <a:rPr lang="en-US" smtClean="0"/>
              <a:pPr/>
              <a:t>4/30/2020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D43ED-BF30-45C8-8DD8-8F50345899C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1C4E-EBBF-439E-9383-1741B65A35AB}" type="datetimeFigureOut">
              <a:rPr lang="en-US" smtClean="0"/>
              <a:pPr/>
              <a:t>4/30/2020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D43ED-BF30-45C8-8DD8-8F50345899C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1C4E-EBBF-439E-9383-1741B65A35AB}" type="datetimeFigureOut">
              <a:rPr lang="en-US" smtClean="0"/>
              <a:pPr/>
              <a:t>4/30/2020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D43ED-BF30-45C8-8DD8-8F50345899C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1C4E-EBBF-439E-9383-1741B65A35AB}" type="datetimeFigureOut">
              <a:rPr lang="en-US" smtClean="0"/>
              <a:pPr/>
              <a:t>4/30/2020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D43ED-BF30-45C8-8DD8-8F50345899C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1C4E-EBBF-439E-9383-1741B65A35AB}" type="datetimeFigureOut">
              <a:rPr lang="en-US" smtClean="0"/>
              <a:pPr/>
              <a:t>4/30/2020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D43ED-BF30-45C8-8DD8-8F50345899C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794E1C4E-EBBF-439E-9383-1741B65A35AB}" type="datetimeFigureOut">
              <a:rPr lang="en-US" smtClean="0"/>
              <a:pPr/>
              <a:t>4/30/2020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D43ED-BF30-45C8-8DD8-8F50345899C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4E1C4E-EBBF-439E-9383-1741B65A35AB}" type="datetimeFigureOut">
              <a:rPr lang="en-US" smtClean="0"/>
              <a:pPr/>
              <a:t>4/30/2020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A8D43ED-BF30-45C8-8DD8-8F50345899C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4E1C4E-EBBF-439E-9383-1741B65A35AB}" type="datetimeFigureOut">
              <a:rPr lang="en-US" smtClean="0"/>
              <a:pPr/>
              <a:t>4/30/2020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A8D43ED-BF30-45C8-8DD8-8F50345899CC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1740" y="5353000"/>
            <a:ext cx="6867255" cy="145137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en-US" sz="20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6535" y="1673805"/>
            <a:ext cx="8429684" cy="85509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>
            <a:normAutofit fontScale="25000" lnSpcReduction="20000"/>
            <a:scene3d>
              <a:camera prst="orthographicFront"/>
              <a:lightRig rig="soft" dir="t"/>
            </a:scene3d>
            <a:sp3d extrusionH="57150" prstMaterial="softEdge">
              <a:bevelT w="25400" h="25400" prst="angle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36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36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36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760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PROFIT, LOSS AND DISCOUNT</a:t>
            </a:r>
            <a:br>
              <a:rPr lang="en-US" sz="1760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1760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1760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IN" sz="5300" dirty="0">
              <a:solidFill>
                <a:srgbClr val="002060"/>
              </a:solidFill>
              <a:effectLst>
                <a:glow>
                  <a:schemeClr val="accent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Image result for art integration in profit and los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528900"/>
            <a:ext cx="4275475" cy="279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7075" y="3193237"/>
            <a:ext cx="3067050" cy="149542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en-US" b="1" u="sng" dirty="0" err="1"/>
              <a:t>Ans</a:t>
            </a:r>
            <a:r>
              <a:rPr lang="en-US" b="1" u="sng" dirty="0"/>
              <a:t>: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Cost Price = Rs250</a:t>
            </a:r>
          </a:p>
          <a:p>
            <a:pPr marL="109728" indent="0">
              <a:buNone/>
            </a:pPr>
            <a:r>
              <a:rPr lang="en-US" dirty="0"/>
              <a:t>   Gain =10%</a:t>
            </a:r>
          </a:p>
          <a:p>
            <a:pPr marL="109728" indent="0">
              <a:buNone/>
            </a:pPr>
            <a:r>
              <a:rPr lang="en-US" dirty="0"/>
              <a:t>   Gain amount = 10% of Rs250</a:t>
            </a:r>
          </a:p>
          <a:p>
            <a:pPr marL="109728" indent="0">
              <a:buNone/>
            </a:pPr>
            <a:r>
              <a:rPr lang="en-US" dirty="0"/>
              <a:t>                     </a:t>
            </a:r>
          </a:p>
          <a:p>
            <a:pPr marL="109728" indent="0">
              <a:buNone/>
            </a:pPr>
            <a:r>
              <a:rPr lang="en-US" dirty="0"/>
              <a:t>                        =Rs</a:t>
            </a:r>
          </a:p>
          <a:p>
            <a:pPr marL="109728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                       =Rs 25</a:t>
            </a:r>
          </a:p>
          <a:p>
            <a:pPr marL="109728" indent="0">
              <a:buNone/>
            </a:pPr>
            <a:r>
              <a:rPr lang="en-US" dirty="0"/>
              <a:t>Selling Price = C.P. + gain = Rs(250+25)</a:t>
            </a:r>
            <a:br>
              <a:rPr lang="en-US" dirty="0"/>
            </a:br>
            <a:r>
              <a:rPr lang="en-US" dirty="0"/>
              <a:t>                                         = Rs 275</a:t>
            </a:r>
            <a:br>
              <a:rPr lang="en-US" dirty="0"/>
            </a:b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/>
              <a:t>Q A man bought a cycle for Rs. 250. For how much should he sell it so as to gain 10%?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952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6905" y="3248980"/>
            <a:ext cx="1428750" cy="742950"/>
          </a:xfrm>
          <a:prstGeom prst="rect">
            <a:avLst/>
          </a:prstGeom>
          <a:noFill/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05" t="6032" r="8497" b="8657"/>
          <a:stretch/>
        </p:blipFill>
        <p:spPr>
          <a:xfrm>
            <a:off x="7388805" y="2393885"/>
            <a:ext cx="1755195" cy="4005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IN" sz="2400" dirty="0"/>
          </a:p>
          <a:p>
            <a:r>
              <a:rPr lang="en-US" sz="2400" dirty="0"/>
              <a:t>If the cost price of an article is greater than the selling price, then the difference between the cost price and selling price is called LOSS. </a:t>
            </a:r>
          </a:p>
          <a:p>
            <a:r>
              <a:rPr lang="en-US" sz="2400" dirty="0"/>
              <a:t>C.P. &gt; S.P.  ⇨   LOSS</a:t>
            </a:r>
          </a:p>
          <a:p>
            <a:r>
              <a:rPr lang="en-US" sz="2400" dirty="0"/>
              <a:t>LOSS = C.P. – S.P.</a:t>
            </a:r>
          </a:p>
          <a:p>
            <a:r>
              <a:rPr lang="en-US" sz="2400" dirty="0"/>
              <a:t>SELLING PRICE = C.P. - LOSS</a:t>
            </a:r>
          </a:p>
          <a:p>
            <a:r>
              <a:rPr lang="en-US" sz="2400" dirty="0"/>
              <a:t>COST PRICE = S.P. + LOSS</a:t>
            </a:r>
            <a:endParaRPr lang="en-IN" dirty="0"/>
          </a:p>
          <a:p>
            <a:pPr marL="109728" indent="0">
              <a:buNone/>
            </a:pPr>
            <a:r>
              <a:rPr lang="en-IN" dirty="0"/>
              <a:t>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71900" y="278650"/>
            <a:ext cx="1845205" cy="90064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LOSS </a:t>
            </a:r>
          </a:p>
        </p:txBody>
      </p:sp>
      <p:pic>
        <p:nvPicPr>
          <p:cNvPr id="6" name="Picture 5" descr="Image result for art integration in profit and los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7076" y="3068960"/>
            <a:ext cx="360040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IN" sz="2400" dirty="0"/>
          </a:p>
          <a:p>
            <a:r>
              <a:rPr lang="en-US" sz="2400" dirty="0"/>
              <a:t>The loss per cent is the loss that would be obtained for a cost price of Rs100.</a:t>
            </a:r>
            <a:endParaRPr lang="en-IN" sz="2400" dirty="0"/>
          </a:p>
          <a:p>
            <a:endParaRPr lang="en-IN" dirty="0"/>
          </a:p>
          <a:p>
            <a:pPr marL="109728" indent="0">
              <a:buNone/>
            </a:pPr>
            <a:r>
              <a:rPr lang="en-IN" dirty="0"/>
              <a:t> </a:t>
            </a:r>
            <a:r>
              <a:rPr lang="en-US" dirty="0"/>
              <a:t>LOSS % =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36885" y="278650"/>
            <a:ext cx="2070230" cy="9215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LOSS %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2710" y="3046090"/>
            <a:ext cx="1619250" cy="742950"/>
          </a:xfrm>
          <a:prstGeom prst="rect">
            <a:avLst/>
          </a:prstGeom>
          <a:noFill/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7065" y="3744309"/>
            <a:ext cx="3690410" cy="2940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1533" y="334089"/>
            <a:ext cx="8229600" cy="531262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IN" dirty="0"/>
              <a:t> </a:t>
            </a:r>
            <a:r>
              <a:rPr lang="en-US" sz="2800" dirty="0"/>
              <a:t>Q. By selling 42 oranges, a person loses a sum equal to selling price of 8 oranges. Find the loss percent</a:t>
            </a:r>
            <a:r>
              <a:rPr lang="en-US" sz="2800" dirty="0" smtClean="0"/>
              <a:t>.</a:t>
            </a:r>
            <a:endParaRPr lang="en-US" sz="2800" dirty="0"/>
          </a:p>
          <a:p>
            <a:pPr>
              <a:buNone/>
            </a:pPr>
            <a:r>
              <a:rPr lang="en-US" sz="2800" dirty="0" err="1"/>
              <a:t>Ans</a:t>
            </a:r>
            <a:r>
              <a:rPr lang="en-US" sz="2800" dirty="0"/>
              <a:t>: Let the S.P. of 1 orange = Rs 1</a:t>
            </a:r>
          </a:p>
          <a:p>
            <a:pPr>
              <a:buNone/>
            </a:pPr>
            <a:r>
              <a:rPr lang="en-US" sz="3200" dirty="0"/>
              <a:t>S.P. of 12 oranges = Rs1   12 = Rs12</a:t>
            </a:r>
          </a:p>
          <a:p>
            <a:pPr>
              <a:buNone/>
            </a:pPr>
            <a:r>
              <a:rPr lang="en-US" dirty="0"/>
              <a:t>Loss = </a:t>
            </a:r>
            <a:r>
              <a:rPr lang="en-US" sz="3200" dirty="0"/>
              <a:t>S.P. of 8 oranges = </a:t>
            </a:r>
            <a:r>
              <a:rPr lang="en-US" sz="2800" dirty="0"/>
              <a:t>Rs1   8 = Rs8</a:t>
            </a:r>
          </a:p>
          <a:p>
            <a:pPr>
              <a:buNone/>
            </a:pPr>
            <a:r>
              <a:rPr lang="en-US" sz="2800" dirty="0"/>
              <a:t>So, C.P. of 42 oranges = S.P. + Loss</a:t>
            </a:r>
          </a:p>
          <a:p>
            <a:pPr>
              <a:buNone/>
            </a:pPr>
            <a:r>
              <a:rPr lang="en-US" sz="2800" dirty="0"/>
              <a:t>    = Rs (42 + 8) =Rs 50</a:t>
            </a:r>
          </a:p>
          <a:p>
            <a:pPr>
              <a:buNone/>
            </a:pPr>
            <a:r>
              <a:rPr lang="en-US" sz="2800" dirty="0"/>
              <a:t>Loss% =                  =              = 16%</a:t>
            </a:r>
            <a:endParaRPr lang="en-US" dirty="0"/>
          </a:p>
          <a:p>
            <a:pPr marL="109728" indent="0">
              <a:buNone/>
            </a:pPr>
            <a:endParaRPr lang="en-IN" dirty="0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1770" y="4108203"/>
            <a:ext cx="1619250" cy="74295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72280" y="4104075"/>
            <a:ext cx="1266825" cy="742950"/>
          </a:xfrm>
          <a:prstGeom prst="rect">
            <a:avLst/>
          </a:prstGeom>
          <a:noFill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87235" y="2769940"/>
            <a:ext cx="219075" cy="409575"/>
          </a:xfrm>
          <a:prstGeom prst="rect">
            <a:avLst/>
          </a:prstGeom>
          <a:noFill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4083" y="2231828"/>
            <a:ext cx="219075" cy="4095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68660"/>
            <a:ext cx="8345270" cy="6345705"/>
          </a:xfrm>
        </p:spPr>
        <p:txBody>
          <a:bodyPr/>
          <a:lstStyle/>
          <a:p>
            <a:endParaRPr lang="en-US" dirty="0"/>
          </a:p>
          <a:p>
            <a:pPr marL="109728" indent="0">
              <a:buNone/>
            </a:pPr>
            <a:r>
              <a:rPr lang="en-US" dirty="0"/>
              <a:t>PROFIT %   =</a:t>
            </a:r>
          </a:p>
          <a:p>
            <a:pPr marL="109728" indent="0">
              <a:buNone/>
            </a:pPr>
            <a:r>
              <a:rPr lang="en-US" dirty="0"/>
              <a:t>              </a:t>
            </a:r>
          </a:p>
          <a:p>
            <a:pPr marL="109728" indent="0">
              <a:buNone/>
            </a:pPr>
            <a:r>
              <a:rPr lang="en-US" dirty="0"/>
              <a:t>                 =</a:t>
            </a:r>
          </a:p>
          <a:p>
            <a:pPr marL="109728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143635"/>
            <a:ext cx="8570295" cy="46265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r>
              <a:rPr lang="en-US" sz="2400" dirty="0"/>
              <a:t>TO FIND S.P./C.P. WHEN C.P./S.P. AND PROFIT % GIVEN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96825" y="773705"/>
            <a:ext cx="2009775" cy="74295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32500" y="1628800"/>
            <a:ext cx="2314575" cy="742950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6565" y="2483895"/>
            <a:ext cx="4400550" cy="742950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515" y="3383995"/>
            <a:ext cx="4419600" cy="742950"/>
          </a:xfrm>
          <a:prstGeom prst="rect">
            <a:avLst/>
          </a:prstGeom>
          <a:noFill/>
        </p:spPr>
      </p:pic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6625" y="4239090"/>
            <a:ext cx="4048125" cy="752475"/>
          </a:xfrm>
          <a:prstGeom prst="rect">
            <a:avLst/>
          </a:prstGeom>
          <a:noFill/>
        </p:spPr>
      </p:pic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1209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51620" y="5004175"/>
            <a:ext cx="4545505" cy="8100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70620" y="5049180"/>
            <a:ext cx="4381500" cy="630070"/>
          </a:xfrm>
          <a:prstGeom prst="rect">
            <a:avLst/>
          </a:prstGeom>
          <a:noFill/>
        </p:spPr>
      </p:pic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0" y="1209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51620" y="5859270"/>
            <a:ext cx="4455495" cy="7650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91360" y="5859270"/>
            <a:ext cx="3495675" cy="752475"/>
          </a:xfrm>
          <a:prstGeom prst="rect">
            <a:avLst/>
          </a:prstGeom>
          <a:noFill/>
        </p:spPr>
      </p:pic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1209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1298"/>
            <a:ext cx="8229600" cy="505301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109728" indent="0">
              <a:buNone/>
            </a:pPr>
            <a:r>
              <a:rPr lang="en-US" dirty="0"/>
              <a:t>Q. By selling a table for Rs 600 , a man earns a profit of 12% . How much did it cost the shopkeeper?</a:t>
            </a:r>
          </a:p>
          <a:p>
            <a:pPr marL="109728" indent="0">
              <a:buNone/>
            </a:pPr>
            <a:r>
              <a:rPr lang="en-US" dirty="0" err="1"/>
              <a:t>Ans</a:t>
            </a:r>
            <a:r>
              <a:rPr lang="en-US" dirty="0"/>
              <a:t>: S.P. of the table = Rs 600</a:t>
            </a:r>
          </a:p>
          <a:p>
            <a:pPr marL="109728" indent="0">
              <a:buNone/>
            </a:pPr>
            <a:r>
              <a:rPr lang="en-US" dirty="0"/>
              <a:t>  Profit = 12%</a:t>
            </a:r>
          </a:p>
          <a:p>
            <a:pPr marL="109728" indent="0">
              <a:buNone/>
            </a:pPr>
            <a:r>
              <a:rPr lang="en-US" dirty="0"/>
              <a:t>Cost price of the table =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dirty="0"/>
              <a:t>                                   =Rs 500 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12060" y="3294450"/>
            <a:ext cx="2000250" cy="809625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1266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52020" y="4374105"/>
            <a:ext cx="1676400" cy="742950"/>
          </a:xfrm>
          <a:prstGeom prst="rect">
            <a:avLst/>
          </a:prstGeom>
          <a:noFill/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52020" y="5139190"/>
            <a:ext cx="1743075" cy="742950"/>
          </a:xfrm>
          <a:prstGeom prst="rect">
            <a:avLst/>
          </a:prstGeom>
          <a:noFill/>
        </p:spPr>
      </p:pic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133745"/>
            <a:ext cx="8525291" cy="6075675"/>
          </a:xfrm>
        </p:spPr>
        <p:txBody>
          <a:bodyPr/>
          <a:lstStyle/>
          <a:p>
            <a:r>
              <a:rPr lang="en-US" dirty="0"/>
              <a:t>LOSS % =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8620"/>
            <a:ext cx="8525290" cy="7429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/>
              <a:t>TO FIND S.P./C.P. WHEN C.P./S.P. AND LOSS % GIVEN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2710" y="998730"/>
            <a:ext cx="1619250" cy="742950"/>
          </a:xfrm>
          <a:prstGeom prst="rect">
            <a:avLst/>
          </a:prstGeom>
          <a:noFill/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6595" y="2573905"/>
            <a:ext cx="4019550" cy="742950"/>
          </a:xfrm>
          <a:prstGeom prst="rect">
            <a:avLst/>
          </a:prstGeom>
          <a:noFill/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7495" y="1808820"/>
            <a:ext cx="4019550" cy="742950"/>
          </a:xfrm>
          <a:prstGeom prst="rect">
            <a:avLst/>
          </a:prstGeom>
          <a:noFill/>
        </p:spPr>
      </p:pic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3248980"/>
            <a:ext cx="4019550" cy="742950"/>
          </a:xfrm>
          <a:prstGeom prst="rect">
            <a:avLst/>
          </a:prstGeom>
          <a:noFill/>
        </p:spPr>
      </p:pic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455" y="3969060"/>
            <a:ext cx="4038600" cy="742950"/>
          </a:xfrm>
          <a:prstGeom prst="rect">
            <a:avLst/>
          </a:prstGeom>
          <a:noFill/>
        </p:spPr>
      </p:pic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760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1610" y="4689140"/>
            <a:ext cx="3667125" cy="752475"/>
          </a:xfrm>
          <a:prstGeom prst="rect">
            <a:avLst/>
          </a:prstGeom>
          <a:noFill/>
        </p:spPr>
      </p:pic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0" y="1209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71601" y="5364215"/>
            <a:ext cx="3960618" cy="7650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763" name="Picture 1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1620" y="5409220"/>
            <a:ext cx="3780420" cy="752475"/>
          </a:xfrm>
          <a:prstGeom prst="rect">
            <a:avLst/>
          </a:prstGeom>
          <a:noFill/>
        </p:spPr>
      </p:pic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0" y="1209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16605" y="6174305"/>
            <a:ext cx="3915435" cy="8100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766" name="Picture 2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1620" y="6219310"/>
            <a:ext cx="3735415" cy="752475"/>
          </a:xfrm>
          <a:prstGeom prst="rect">
            <a:avLst/>
          </a:prstGeom>
          <a:noFill/>
        </p:spPr>
      </p:pic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0" y="1209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368660"/>
            <a:ext cx="8229600" cy="549061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09728" indent="0">
              <a:buNone/>
            </a:pPr>
            <a:r>
              <a:rPr lang="en-US" sz="2800" dirty="0"/>
              <a:t>Q . </a:t>
            </a:r>
            <a:r>
              <a:rPr lang="en-US" sz="2000" dirty="0"/>
              <a:t>Ram sold an article to </a:t>
            </a:r>
            <a:r>
              <a:rPr lang="en-US" sz="2000" dirty="0" err="1"/>
              <a:t>Gopal</a:t>
            </a:r>
            <a:r>
              <a:rPr lang="en-US" sz="2000" dirty="0"/>
              <a:t> at 10% profit and </a:t>
            </a:r>
            <a:r>
              <a:rPr lang="en-US" sz="2000" dirty="0" err="1"/>
              <a:t>Gopal</a:t>
            </a:r>
            <a:r>
              <a:rPr lang="en-US" sz="2000" dirty="0"/>
              <a:t> sold it to </a:t>
            </a:r>
            <a:r>
              <a:rPr lang="en-US" sz="2000" dirty="0" err="1"/>
              <a:t>Atul</a:t>
            </a:r>
            <a:r>
              <a:rPr lang="en-US" sz="2000" dirty="0"/>
              <a:t> for Rs 440 at a loss of 20%. Find original price of the article.</a:t>
            </a:r>
          </a:p>
          <a:p>
            <a:pPr marL="109728" indent="0">
              <a:buNone/>
            </a:pPr>
            <a:r>
              <a:rPr lang="en-US" sz="2000" dirty="0" err="1"/>
              <a:t>Ans</a:t>
            </a:r>
            <a:r>
              <a:rPr lang="en-US" sz="2000" dirty="0"/>
              <a:t>: For </a:t>
            </a:r>
            <a:r>
              <a:rPr lang="en-US" sz="2000" dirty="0" err="1"/>
              <a:t>Gopal</a:t>
            </a:r>
            <a:r>
              <a:rPr lang="en-US" sz="2000" dirty="0"/>
              <a:t>, </a:t>
            </a:r>
          </a:p>
          <a:p>
            <a:pPr marL="109728" indent="0">
              <a:buNone/>
            </a:pPr>
            <a:r>
              <a:rPr lang="en-US" sz="2000" dirty="0" smtClean="0"/>
              <a:t>   S.P</a:t>
            </a:r>
            <a:r>
              <a:rPr lang="en-US" sz="2000" dirty="0"/>
              <a:t>. of the article = Rs 440</a:t>
            </a:r>
          </a:p>
          <a:p>
            <a:pPr marL="109728" indent="0">
              <a:buNone/>
            </a:pPr>
            <a:r>
              <a:rPr lang="en-US" sz="2000" dirty="0"/>
              <a:t>   Loss % = 20 %</a:t>
            </a:r>
          </a:p>
          <a:p>
            <a:pPr marL="109728" indent="0">
              <a:buNone/>
            </a:pPr>
            <a:r>
              <a:rPr lang="en-US" sz="2000" dirty="0"/>
              <a:t>Hence, C.P. of the article=              </a:t>
            </a:r>
            <a:r>
              <a:rPr lang="en-US" sz="2000" dirty="0" smtClean="0"/>
              <a:t>=               </a:t>
            </a:r>
            <a:r>
              <a:rPr lang="en-US" sz="2000" dirty="0"/>
              <a:t>=Rs 550.</a:t>
            </a:r>
          </a:p>
          <a:p>
            <a:pPr marL="109728" indent="0">
              <a:buNone/>
            </a:pPr>
            <a:r>
              <a:rPr lang="en-US" sz="2000" dirty="0"/>
              <a:t>For Ram,</a:t>
            </a:r>
          </a:p>
          <a:p>
            <a:pPr marL="109728" indent="0">
              <a:buNone/>
            </a:pPr>
            <a:r>
              <a:rPr lang="en-US" sz="2000" dirty="0"/>
              <a:t>S.P. of the article = Rs 550</a:t>
            </a:r>
          </a:p>
          <a:p>
            <a:pPr marL="109728" indent="0">
              <a:buNone/>
            </a:pPr>
            <a:r>
              <a:rPr lang="en-US" sz="2000" dirty="0"/>
              <a:t>Profit = 10%</a:t>
            </a:r>
          </a:p>
          <a:p>
            <a:pPr marL="109728" indent="0">
              <a:buNone/>
            </a:pPr>
            <a:r>
              <a:rPr lang="en-US" sz="2000" dirty="0"/>
              <a:t>Hence, its original price =               </a:t>
            </a:r>
            <a:r>
              <a:rPr lang="en-US" sz="2000" dirty="0" smtClean="0"/>
              <a:t>=              </a:t>
            </a:r>
            <a:r>
              <a:rPr lang="en-US" sz="2000" dirty="0"/>
              <a:t>=Rs500.</a:t>
            </a:r>
          </a:p>
          <a:p>
            <a:pPr marL="109728" indent="0">
              <a:buNone/>
            </a:pPr>
            <a:endParaRPr lang="en-US" sz="2000" dirty="0"/>
          </a:p>
          <a:p>
            <a:pPr marL="109728" indent="0">
              <a:buNone/>
            </a:pPr>
            <a:r>
              <a:rPr lang="en-US" sz="2000" dirty="0"/>
              <a:t>So, original price of the article was Rs 500.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1940" y="2474945"/>
            <a:ext cx="981075" cy="438150"/>
          </a:xfrm>
          <a:prstGeom prst="rect">
            <a:avLst/>
          </a:prstGeom>
          <a:noFill/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895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885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110" y="2484470"/>
            <a:ext cx="800100" cy="428625"/>
          </a:xfrm>
          <a:prstGeom prst="rect">
            <a:avLst/>
          </a:prstGeom>
          <a:noFill/>
        </p:spPr>
      </p:pic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885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57650" y="3898887"/>
            <a:ext cx="1028700" cy="466725"/>
          </a:xfrm>
          <a:prstGeom prst="rect">
            <a:avLst/>
          </a:prstGeom>
          <a:noFill/>
        </p:spPr>
      </p:pic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1521" y="3912584"/>
            <a:ext cx="800100" cy="438150"/>
          </a:xfrm>
          <a:prstGeom prst="rect">
            <a:avLst/>
          </a:prstGeom>
          <a:noFill/>
        </p:spPr>
      </p:pic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0" y="895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fit and Los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525" y="458670"/>
            <a:ext cx="8685965" cy="5400600"/>
          </a:xfrm>
        </p:spPr>
      </p:pic>
    </p:spTree>
    <p:extLst>
      <p:ext uri="{BB962C8B-B14F-4D97-AF65-F5344CB8AC3E}">
        <p14:creationId xmlns:p14="http://schemas.microsoft.com/office/powerpoint/2010/main" xmlns="" val="11184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To attract the customers, the shopkeeper offers certain schemes and rebates in order to increase the sale or clear the old stock.</a:t>
            </a:r>
          </a:p>
          <a:p>
            <a:pPr algn="just"/>
            <a:r>
              <a:rPr lang="en-US" dirty="0"/>
              <a:t>A rebate which is offered by the shopkeeper on the price of an article is called a discount.</a:t>
            </a:r>
          </a:p>
          <a:p>
            <a:pPr algn="just"/>
            <a:r>
              <a:rPr lang="en-US" dirty="0"/>
              <a:t>Discount is usually given as a percentage of the original price.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77480" y="274638"/>
            <a:ext cx="3079685" cy="81410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DISCOUNT</a:t>
            </a:r>
          </a:p>
        </p:txBody>
      </p:sp>
      <p:pic>
        <p:nvPicPr>
          <p:cNvPr id="4" name="Picture 3" descr="Image result for successive discount 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734145"/>
            <a:ext cx="4095455" cy="1763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13327"/>
            <a:ext cx="9144000" cy="4525963"/>
          </a:xfrm>
        </p:spPr>
        <p:txBody>
          <a:bodyPr>
            <a:normAutofit fontScale="85000" lnSpcReduction="20000"/>
          </a:bodyPr>
          <a:lstStyle/>
          <a:p>
            <a:pPr marL="109728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By the end of this lesson students will be able to :</a:t>
            </a:r>
          </a:p>
          <a:p>
            <a:pPr marL="109728" indent="0">
              <a:buNone/>
            </a:pPr>
            <a:endParaRPr lang="en-US" sz="2400" dirty="0">
              <a:solidFill>
                <a:srgbClr val="0070C0"/>
              </a:solidFill>
            </a:endParaRPr>
          </a:p>
          <a:p>
            <a:pPr marL="109728" indent="0">
              <a:buNone/>
            </a:pPr>
            <a:endParaRPr lang="en-US" sz="2400" dirty="0">
              <a:solidFill>
                <a:srgbClr val="0070C0"/>
              </a:solidFill>
            </a:endParaRPr>
          </a:p>
          <a:p>
            <a:pPr marL="109728" indent="0">
              <a:buFont typeface="Wingdings" pitchFamily="2" charset="2"/>
              <a:buChar char="v"/>
            </a:pPr>
            <a:r>
              <a:rPr lang="en-US" sz="2400" dirty="0"/>
              <a:t>Define cost price, selling price, profit, loss, profit%, loss%,                                             marked price, discount, successive discount, goods and services tax.</a:t>
            </a:r>
          </a:p>
          <a:p>
            <a:pPr marL="109728" indent="0">
              <a:buFont typeface="Wingdings" pitchFamily="2" charset="2"/>
              <a:buChar char="v"/>
            </a:pPr>
            <a:r>
              <a:rPr lang="en-US" sz="2400" dirty="0"/>
              <a:t>calculate profit and loss.</a:t>
            </a:r>
          </a:p>
          <a:p>
            <a:pPr marL="109728" indent="0">
              <a:buFont typeface="Wingdings" pitchFamily="2" charset="2"/>
              <a:buChar char="v"/>
            </a:pPr>
            <a:r>
              <a:rPr lang="en-US" sz="2400" dirty="0"/>
              <a:t>Solve problems related to profit% and loss%.</a:t>
            </a:r>
          </a:p>
          <a:p>
            <a:pPr marL="109728" indent="0">
              <a:buFont typeface="Wingdings" pitchFamily="2" charset="2"/>
              <a:buChar char="v"/>
            </a:pPr>
            <a:r>
              <a:rPr lang="en-US" sz="2400" dirty="0"/>
              <a:t>calculate discount .</a:t>
            </a:r>
          </a:p>
          <a:p>
            <a:pPr marL="109728" indent="0">
              <a:buFont typeface="Wingdings" pitchFamily="2" charset="2"/>
              <a:buChar char="v"/>
            </a:pPr>
            <a:r>
              <a:rPr lang="en-US" sz="2400" dirty="0"/>
              <a:t>calculate  goods and services tax.</a:t>
            </a:r>
          </a:p>
          <a:p>
            <a:pPr marL="109728" indent="0">
              <a:buFont typeface="Wingdings" pitchFamily="2" charset="2"/>
              <a:buChar char="v"/>
            </a:pPr>
            <a:endParaRPr lang="en-US" sz="1800" dirty="0"/>
          </a:p>
          <a:p>
            <a:pPr marL="109728" indent="0">
              <a:buFont typeface="Wingdings" pitchFamily="2" charset="2"/>
              <a:buChar char="v"/>
            </a:pPr>
            <a:endParaRPr lang="en-US" sz="1800" dirty="0"/>
          </a:p>
          <a:p>
            <a:pPr marL="109728" indent="0">
              <a:buNone/>
            </a:pPr>
            <a:endParaRPr lang="en-US" sz="1800" dirty="0"/>
          </a:p>
          <a:p>
            <a:pPr marL="109728" indent="0">
              <a:buNone/>
            </a:pPr>
            <a:r>
              <a:rPr lang="en-US" sz="1800" dirty="0"/>
              <a:t>                </a:t>
            </a:r>
          </a:p>
          <a:p>
            <a:pPr marL="109728" indent="0">
              <a:buNone/>
            </a:pPr>
            <a:r>
              <a:rPr lang="en-US" sz="1800" dirty="0"/>
              <a:t>                </a:t>
            </a:r>
          </a:p>
          <a:p>
            <a:pPr marL="109728" indent="0">
              <a:buNone/>
            </a:pPr>
            <a:r>
              <a:rPr lang="en-US" sz="1800" dirty="0"/>
              <a:t>                </a:t>
            </a:r>
          </a:p>
          <a:p>
            <a:pPr marL="109728" indent="0">
              <a:buNone/>
            </a:pPr>
            <a:r>
              <a:rPr lang="en-US" sz="1800" dirty="0"/>
              <a:t>                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Font typeface="Wingdings" pitchFamily="2" charset="2"/>
              <a:buChar char="v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410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LEARNING OUTCOMES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6875" y="4308155"/>
            <a:ext cx="5412706" cy="2155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price which is written on an article is called MARKED PRICE(M.P.) or LIST PRICE(L.P.)</a:t>
            </a:r>
          </a:p>
          <a:p>
            <a:r>
              <a:rPr lang="en-US" dirty="0"/>
              <a:t>The price at which an article is sold is called its SELLING PRICE(S.P.)</a:t>
            </a:r>
          </a:p>
          <a:p>
            <a:r>
              <a:rPr lang="en-US" dirty="0"/>
              <a:t>Selling Price = M.P. – Discount</a:t>
            </a:r>
          </a:p>
          <a:p>
            <a:r>
              <a:rPr lang="en-US" dirty="0"/>
              <a:t>Marked Price = S.P. + Discount</a:t>
            </a:r>
          </a:p>
          <a:p>
            <a:r>
              <a:rPr lang="en-US" dirty="0"/>
              <a:t>Discount = M.P. – S.P.</a:t>
            </a:r>
          </a:p>
          <a:p>
            <a:r>
              <a:rPr lang="en-US" dirty="0"/>
              <a:t>Discount % = </a:t>
            </a: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29440" y="4599130"/>
            <a:ext cx="2152650" cy="733425"/>
          </a:xfrm>
          <a:prstGeom prst="rect">
            <a:avLst/>
          </a:prstGeom>
          <a:noFill/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2170" y="4618843"/>
            <a:ext cx="2711793" cy="2033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Marked price = Rs. 400</a:t>
            </a:r>
            <a:br>
              <a:rPr lang="en-US" dirty="0"/>
            </a:br>
            <a:r>
              <a:rPr lang="en-US" dirty="0"/>
              <a:t>Discount = 10%</a:t>
            </a:r>
            <a:br>
              <a:rPr lang="en-US" dirty="0"/>
            </a:br>
            <a:r>
              <a:rPr lang="en-US" dirty="0"/>
              <a:t>Profit = 20%</a:t>
            </a:r>
            <a:br>
              <a:rPr lang="en-US" dirty="0"/>
            </a:br>
            <a:r>
              <a:rPr lang="en-US" dirty="0"/>
              <a:t>Therefore, the Selling Price = 90% of 400</a:t>
            </a:r>
            <a:br>
              <a:rPr lang="en-US" dirty="0"/>
            </a:br>
            <a:r>
              <a:rPr lang="en-US" dirty="0"/>
              <a:t>Therefore 400 x 90/100 = Rs. 360</a:t>
            </a:r>
            <a:br>
              <a:rPr lang="en-US" dirty="0"/>
            </a:br>
            <a:r>
              <a:rPr lang="en-US" dirty="0"/>
              <a:t>Selling price = Rs. 360</a:t>
            </a:r>
            <a:br>
              <a:rPr lang="en-US" dirty="0"/>
            </a:br>
            <a:r>
              <a:rPr lang="en-US" dirty="0"/>
              <a:t>Profit = 20%</a:t>
            </a:r>
            <a:br>
              <a:rPr lang="en-US" dirty="0"/>
            </a:br>
            <a:r>
              <a:rPr lang="en-US" dirty="0"/>
              <a:t>Cost price = 100/120 x 360 = Rs. 300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000" dirty="0"/>
              <a:t>Q Natasha offers her customers a discount of 10% on her beauty products and she still makes a profit of 20%. What is the actual cost to her of that beauty product marked Rs. 400?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7264" y="5217948"/>
            <a:ext cx="2186735" cy="1640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510" y="274638"/>
            <a:ext cx="8820980" cy="85910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  <a:effectLst/>
              </a:rPr>
              <a:t>TO FIND S.P./M.P WHEN M.P./S.P and DISCOUNT % GIVEN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66855" y="1358770"/>
            <a:ext cx="4114800" cy="733425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76845" y="2168860"/>
            <a:ext cx="4524375" cy="742950"/>
          </a:xfrm>
          <a:prstGeom prst="rect">
            <a:avLst/>
          </a:prstGeom>
          <a:noFill/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54635" y="2911075"/>
            <a:ext cx="4657725" cy="742950"/>
          </a:xfrm>
          <a:prstGeom prst="rect">
            <a:avLst/>
          </a:prstGeom>
          <a:noFill/>
        </p:spPr>
      </p:pic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52015" y="3676160"/>
            <a:ext cx="4705350" cy="742950"/>
          </a:xfrm>
          <a:prstGeom prst="rect">
            <a:avLst/>
          </a:prstGeom>
          <a:noFill/>
        </p:spPr>
      </p:pic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4419110"/>
            <a:ext cx="4267200" cy="752475"/>
          </a:xfrm>
          <a:prstGeom prst="rect">
            <a:avLst/>
          </a:prstGeom>
          <a:noFill/>
        </p:spPr>
      </p:pic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0" y="1209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0" y="1209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94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95" name="Rectangle 23"/>
          <p:cNvSpPr>
            <a:spLocks noChangeArrowheads="1"/>
          </p:cNvSpPr>
          <p:nvPr/>
        </p:nvSpPr>
        <p:spPr bwMode="auto">
          <a:xfrm>
            <a:off x="0" y="1209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086835" y="5139190"/>
            <a:ext cx="4590510" cy="675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1830" y="5139190"/>
            <a:ext cx="4600575" cy="7074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3446875" y="6084295"/>
            <a:ext cx="3825425" cy="773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01870" y="5904275"/>
            <a:ext cx="3870430" cy="7524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929088">
            <a:off x="-100566" y="3409281"/>
            <a:ext cx="2186735" cy="1640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109728" indent="0">
              <a:buNone/>
            </a:pPr>
            <a:r>
              <a:rPr lang="en-US" b="1" dirty="0" smtClean="0"/>
              <a:t>Q. At </a:t>
            </a:r>
            <a:r>
              <a:rPr lang="en-US" b="1" dirty="0"/>
              <a:t>what price should an object be marked to make a profit of 20% on its purchase price 80 after being discounted by 20%?</a:t>
            </a:r>
          </a:p>
          <a:p>
            <a:pPr marL="109728" indent="0">
              <a:buNone/>
            </a:pPr>
            <a:r>
              <a:rPr lang="en-US" b="1" dirty="0"/>
              <a:t>Solution:</a:t>
            </a:r>
          </a:p>
          <a:p>
            <a:pPr marL="109728" indent="0">
              <a:buNone/>
            </a:pPr>
            <a:r>
              <a:rPr lang="en-US" dirty="0"/>
              <a:t>Here, CP = 80.</a:t>
            </a:r>
          </a:p>
          <a:p>
            <a:pPr marL="109728" indent="0">
              <a:buNone/>
            </a:pPr>
            <a:r>
              <a:rPr lang="en-US" dirty="0"/>
              <a:t>SP = 20% increase (profit) on 80 (CP),</a:t>
            </a:r>
          </a:p>
          <a:p>
            <a:pPr marL="109728" indent="0">
              <a:buNone/>
            </a:pPr>
            <a:r>
              <a:rPr lang="en-US" dirty="0"/>
              <a:t>Therefore, SP = (120/100) × 80 = 96</a:t>
            </a:r>
          </a:p>
          <a:p>
            <a:pPr marL="109728" indent="0">
              <a:buNone/>
            </a:pPr>
            <a:r>
              <a:rPr lang="en-US" dirty="0"/>
              <a:t>Now, SP = 80% of MP, because of 20% discount on MP.</a:t>
            </a:r>
          </a:p>
          <a:p>
            <a:pPr marL="109728" indent="0">
              <a:buNone/>
            </a:pPr>
            <a:r>
              <a:rPr lang="en-US" dirty="0"/>
              <a:t>Therefore, SP = (80/100) × MP</a:t>
            </a:r>
          </a:p>
          <a:p>
            <a:pPr marL="109728" indent="0">
              <a:buNone/>
            </a:pPr>
            <a:r>
              <a:rPr lang="en-US" dirty="0"/>
              <a:t>i.e. 96 = (80/100) × MP</a:t>
            </a:r>
          </a:p>
          <a:p>
            <a:pPr marL="109728" indent="0">
              <a:buNone/>
            </a:pPr>
            <a:r>
              <a:rPr lang="en-US" dirty="0"/>
              <a:t>MP = 96 × (100/80) = 120</a:t>
            </a:r>
          </a:p>
          <a:p>
            <a:pPr marL="109728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4607" y="4373187"/>
            <a:ext cx="2186735" cy="1640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6565" y="1178750"/>
            <a:ext cx="8229600" cy="4525963"/>
          </a:xfrm>
        </p:spPr>
        <p:txBody>
          <a:bodyPr/>
          <a:lstStyle/>
          <a:p>
            <a:r>
              <a:rPr lang="en-US" dirty="0"/>
              <a:t>Successive discount is the discount offered on the discount.</a:t>
            </a:r>
          </a:p>
          <a:p>
            <a:r>
              <a:rPr lang="en-US" dirty="0"/>
              <a:t>The formula for total discount in case of successive discounts :</a:t>
            </a:r>
            <a:br>
              <a:rPr lang="en-US" dirty="0"/>
            </a:br>
            <a:r>
              <a:rPr lang="en-US" dirty="0"/>
              <a:t>If the first discount is x% and 2nd discount is y% then ,</a:t>
            </a:r>
            <a:br>
              <a:rPr lang="en-US" dirty="0"/>
            </a:br>
            <a:r>
              <a:rPr lang="en-US" dirty="0"/>
              <a:t>Total discount = ( x + y - </a:t>
            </a:r>
            <a:r>
              <a:rPr lang="en-US" dirty="0" err="1"/>
              <a:t>xy</a:t>
            </a:r>
            <a:r>
              <a:rPr lang="en-US" dirty="0"/>
              <a:t> / 100 ) %</a:t>
            </a:r>
            <a:br>
              <a:rPr lang="en-US" dirty="0"/>
            </a:b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2355" y="274638"/>
            <a:ext cx="4834880" cy="63408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en-US" b="0" dirty="0"/>
              <a:t>Successive Discount</a:t>
            </a:r>
            <a:br>
              <a:rPr lang="en-US" b="0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8" t="16793" b="4546"/>
          <a:stretch/>
        </p:blipFill>
        <p:spPr>
          <a:xfrm>
            <a:off x="1866210" y="4577763"/>
            <a:ext cx="5029200" cy="2253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8730"/>
            <a:ext cx="8229600" cy="531059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b="1" dirty="0">
                <a:solidFill>
                  <a:srgbClr val="FF0000"/>
                </a:solidFill>
              </a:rPr>
              <a:t>Solution: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As the successive discount is 10% and 20%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b="1" dirty="0"/>
              <a:t>Total discount = ( x + y - </a:t>
            </a:r>
            <a:r>
              <a:rPr lang="en-US" sz="1400" b="1" dirty="0" err="1"/>
              <a:t>xy</a:t>
            </a:r>
            <a:r>
              <a:rPr lang="en-US" sz="1400" b="1" dirty="0"/>
              <a:t> / 100 ) %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x = 10% and y = 20%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Total discount = [ 10 + 20 – ( 10 x 20) / 100] %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= ( 30 – 200 /100 ) %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Total discount = 28%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Discount = 28% of 2250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Discount = ( 28 / 100 ) x 2250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Discount = Rs630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S.P = M.P – Discount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= 2250 – 630</a:t>
            </a:r>
            <a:br>
              <a:rPr lang="en-US" sz="1400" dirty="0"/>
            </a:br>
            <a:r>
              <a:rPr lang="en-US" sz="1400"/>
              <a:t/>
            </a:r>
            <a:br>
              <a:rPr lang="en-US" sz="1400"/>
            </a:br>
            <a:r>
              <a:rPr lang="en-US" sz="1400" smtClean="0"/>
              <a:t>        Selling </a:t>
            </a:r>
            <a:r>
              <a:rPr lang="en-US" sz="1400" dirty="0"/>
              <a:t>price = Rs 1620 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409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/>
            <a:r>
              <a:rPr lang="en-US" sz="2000" dirty="0">
                <a:effectLst/>
              </a:rPr>
              <a:t/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/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Q. </a:t>
            </a:r>
            <a:r>
              <a:rPr lang="en-US" sz="2000" dirty="0"/>
              <a:t>The successive-discount of 10% and 20% are given on the purchase of a bag . If the price of the bag is Rs 2250, find the selling price.</a:t>
            </a:r>
            <a:r>
              <a:rPr lang="en-US" sz="4400" dirty="0"/>
              <a:t/>
            </a:r>
            <a:br>
              <a:rPr lang="en-US" sz="4400" dirty="0"/>
            </a:br>
            <a:endParaRPr lang="en-US" dirty="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8" t="16793" b="4546"/>
          <a:stretch/>
        </p:blipFill>
        <p:spPr>
          <a:xfrm rot="19311173">
            <a:off x="5210111" y="4186812"/>
            <a:ext cx="3938689" cy="182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algn="just"/>
                <a:r>
                  <a:rPr lang="en-US" dirty="0" smtClean="0"/>
                  <a:t>GST is an indirect tax applicable throughout India which has replaced multiple taxes levied by the central and state governments.</a:t>
                </a:r>
              </a:p>
              <a:p>
                <a:pPr algn="just"/>
                <a:r>
                  <a:rPr lang="en-US" dirty="0"/>
                  <a:t>GST comprises </a:t>
                </a:r>
              </a:p>
              <a:p>
                <a:pPr algn="just"/>
                <a:r>
                  <a:rPr lang="en-US" dirty="0"/>
                  <a:t/>
                </a:r>
                <a:r>
                  <a:rPr lang="en-US" dirty="0" smtClean="0"/>
                  <a:t>Central </a:t>
                </a:r>
                <a:r>
                  <a:rPr lang="en-US" dirty="0"/>
                  <a:t>GST(CGST) – levied by centre.</a:t>
                </a:r>
              </a:p>
              <a:p>
                <a:pPr algn="just"/>
                <a:r>
                  <a:rPr lang="en-US" dirty="0"/>
                  <a:t>State GST (SGST) – levied by state.</a:t>
                </a:r>
              </a:p>
              <a:p>
                <a:pPr algn="just"/>
                <a:r>
                  <a:rPr lang="en-US" dirty="0"/>
                  <a:t>Integrated GST(IGST) – levied by centre on inter-state supply of goods and service.</a:t>
                </a:r>
              </a:p>
              <a:p>
                <a:pPr algn="just"/>
                <a:r>
                  <a:rPr lang="en-US" dirty="0"/>
                  <a:t>GST is charge on cost price of an article.</a:t>
                </a:r>
              </a:p>
              <a:p>
                <a:pPr algn="just"/>
                <a:r>
                  <a:rPr lang="en-US" dirty="0"/>
                  <a:t>Amount of </a:t>
                </a:r>
                <a:r>
                  <a:rPr lang="en-US" dirty="0" smtClean="0"/>
                  <a:t>GST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𝐺𝑆𝑇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 %</m:t>
                        </m:r>
                      </m:num>
                      <m:den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dirty="0" smtClean="0"/>
                  <a:t> X CP</a:t>
                </a:r>
                <a:endParaRPr lang="en-US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2022" r="-140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7250" y="274638"/>
            <a:ext cx="7670195" cy="64433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/>
              <a:t>GOODS AND SERVICES TAX(GST)</a:t>
            </a: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7" t="15350" r="7762" b="9050"/>
          <a:stretch/>
        </p:blipFill>
        <p:spPr>
          <a:xfrm>
            <a:off x="6534155" y="5589239"/>
            <a:ext cx="2610290" cy="1315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76545" y="1358770"/>
                <a:ext cx="8229600" cy="4525963"/>
              </a:xfr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>
                <a:normAutofit fontScale="92500" lnSpcReduction="20000"/>
              </a:bodyPr>
              <a:lstStyle/>
              <a:p>
                <a:pPr marL="109728" indent="0">
                  <a:buNone/>
                </a:pPr>
                <a:r>
                  <a:rPr lang="en-US" dirty="0" smtClean="0"/>
                  <a:t>Q. </a:t>
                </a:r>
                <a:r>
                  <a:rPr lang="en-US" dirty="0" err="1"/>
                  <a:t>Rahim</a:t>
                </a:r>
                <a:r>
                  <a:rPr lang="en-US" dirty="0"/>
                  <a:t> purchased a water bottle at Rs 330 including 10% GST. Find the price of the water bottle before GST was added.</a:t>
                </a:r>
              </a:p>
              <a:p>
                <a:pPr marL="109728" indent="0">
                  <a:buNone/>
                </a:pPr>
                <a:r>
                  <a:rPr lang="en-US" dirty="0" err="1"/>
                  <a:t>Ans</a:t>
                </a:r>
                <a:r>
                  <a:rPr lang="en-US" dirty="0"/>
                  <a:t>:  Price of the water bottle including </a:t>
                </a:r>
              </a:p>
              <a:p>
                <a:pPr marL="109728" indent="0">
                  <a:buNone/>
                </a:pPr>
                <a:r>
                  <a:rPr lang="en-US" dirty="0"/>
                  <a:t>                                GST =Rs 330</a:t>
                </a:r>
              </a:p>
              <a:p>
                <a:pPr marL="109728" indent="0">
                  <a:buNone/>
                </a:pPr>
                <a:r>
                  <a:rPr lang="en-US" dirty="0"/>
                  <a:t>                                GST = 10%</a:t>
                </a:r>
              </a:p>
              <a:p>
                <a:pPr marL="109728" indent="0">
                  <a:buNone/>
                </a:pPr>
                <a:r>
                  <a:rPr lang="en-US" dirty="0"/>
                  <a:t>Let the price before GST was added = </a:t>
                </a:r>
                <a:r>
                  <a:rPr lang="en-US" dirty="0" err="1"/>
                  <a:t>Rsx</a:t>
                </a:r>
                <a:endParaRPr lang="en-US" dirty="0"/>
              </a:p>
              <a:p>
                <a:pPr marL="109728" indent="0">
                  <a:buNone/>
                </a:pPr>
                <a:r>
                  <a:rPr lang="en-US" dirty="0"/>
                  <a:t>A.t.q, </a:t>
                </a:r>
                <a:r>
                  <a:rPr lang="en-US" dirty="0" smtClean="0"/>
                  <a:t>x+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num>
                      <m:den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dirty="0" smtClean="0"/>
                  <a:t>=330</a:t>
                </a:r>
                <a:endParaRPr lang="en-US" dirty="0"/>
              </a:p>
              <a:p>
                <a:pPr marL="109728" indent="0">
                  <a:buNone/>
                </a:pPr>
                <a:r>
                  <a:rPr lang="en-US" dirty="0"/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en-IN" i="1">
                            <a:latin typeface="Cambria Math" panose="02040503050406030204" pitchFamily="18" charset="0"/>
                          </a:rPr>
                          <m:t>𝑋</m:t>
                        </m:r>
                      </m:num>
                      <m:den>
                        <m:r>
                          <a:rPr lang="en-IN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dirty="0"/>
                  <a:t>=330</a:t>
                </a:r>
              </a:p>
              <a:p>
                <a:pPr marL="109728" indent="0">
                  <a:buNone/>
                </a:pPr>
                <a:r>
                  <a:rPr lang="en-US" dirty="0"/>
                  <a:t/>
                </a:r>
                <a:r>
                  <a:rPr lang="en-US" dirty="0" smtClean="0"/>
                  <a:t>x </a:t>
                </a:r>
                <a:r>
                  <a:rPr lang="en-US" dirty="0"/>
                  <a:t>=300</a:t>
                </a:r>
              </a:p>
              <a:p>
                <a:pPr marL="109728" indent="0">
                  <a:buNone/>
                </a:pPr>
                <a:r>
                  <a:rPr lang="en-US" dirty="0"/>
                  <a:t>So, the price of the water bottle before GST  added was Rs300</a:t>
                </a:r>
                <a:r>
                  <a:rPr lang="en-US" dirty="0" smtClean="0"/>
                  <a:t>.</a:t>
                </a:r>
                <a:endParaRPr lang="en-US" dirty="0"/>
              </a:p>
              <a:p>
                <a:pPr marL="109728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6545" y="1358770"/>
                <a:ext cx="8229600" cy="4525963"/>
              </a:xfrm>
              <a:blipFill rotWithShape="0">
                <a:blip r:embed="rId2"/>
                <a:stretch>
                  <a:fillRect t="-1864" r="-662" b="-53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19701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8300" y="4284095"/>
            <a:ext cx="266700" cy="409575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8879" y="4674839"/>
            <a:ext cx="266700" cy="40957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7" t="15350" r="7762" b="9050"/>
          <a:stretch/>
        </p:blipFill>
        <p:spPr>
          <a:xfrm rot="19545589">
            <a:off x="35043" y="472631"/>
            <a:ext cx="1621046" cy="721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6515" y="1133745"/>
            <a:ext cx="8685965" cy="50405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4000" dirty="0">
                <a:solidFill>
                  <a:srgbClr val="002060"/>
                </a:solidFill>
              </a:rPr>
              <a:t>Based on </a:t>
            </a:r>
            <a:r>
              <a:rPr lang="en-IN" sz="4000" b="1" dirty="0">
                <a:solidFill>
                  <a:srgbClr val="002060"/>
                </a:solidFill>
              </a:rPr>
              <a:t>Profit</a:t>
            </a:r>
            <a:r>
              <a:rPr lang="en-IN" sz="4000" dirty="0">
                <a:solidFill>
                  <a:srgbClr val="002060"/>
                </a:solidFill>
              </a:rPr>
              <a:t> and </a:t>
            </a:r>
            <a:r>
              <a:rPr lang="en-IN" sz="4000" b="1" dirty="0">
                <a:solidFill>
                  <a:srgbClr val="002060"/>
                </a:solidFill>
              </a:rPr>
              <a:t>loss</a:t>
            </a:r>
            <a:r>
              <a:rPr lang="en-IN" sz="4000" dirty="0">
                <a:solidFill>
                  <a:srgbClr val="002060"/>
                </a:solidFill>
              </a:rPr>
              <a:t> per cent</a:t>
            </a:r>
            <a:r>
              <a:rPr lang="en-IN" sz="4000" dirty="0" smtClean="0">
                <a:solidFill>
                  <a:srgbClr val="002060"/>
                </a:solidFill>
              </a:rPr>
              <a:t>:</a:t>
            </a:r>
          </a:p>
          <a:p>
            <a:pPr marL="0" indent="0">
              <a:buNone/>
            </a:pPr>
            <a:endParaRPr lang="en-IN" sz="40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IN" sz="3200" dirty="0">
                <a:solidFill>
                  <a:srgbClr val="0070C0"/>
                </a:solidFill>
              </a:rPr>
              <a:t>Collect the names of 5 grocery </a:t>
            </a:r>
            <a:r>
              <a:rPr lang="en-IN" sz="3200" dirty="0" smtClean="0">
                <a:solidFill>
                  <a:srgbClr val="0070C0"/>
                </a:solidFill>
              </a:rPr>
              <a:t>items.</a:t>
            </a:r>
            <a:endParaRPr lang="en-IN" sz="3200" dirty="0">
              <a:solidFill>
                <a:srgbClr val="0070C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3200" dirty="0" smtClean="0">
                <a:solidFill>
                  <a:srgbClr val="0070C0"/>
                </a:solidFill>
              </a:rPr>
              <a:t>Collect </a:t>
            </a:r>
            <a:r>
              <a:rPr lang="en-IN" sz="3200" dirty="0">
                <a:solidFill>
                  <a:srgbClr val="0070C0"/>
                </a:solidFill>
              </a:rPr>
              <a:t>the cost price and  selling price of the items.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3200" dirty="0">
                <a:solidFill>
                  <a:srgbClr val="0070C0"/>
                </a:solidFill>
              </a:rPr>
              <a:t>Prepare a chart of profit/  loss per cent on each item.</a:t>
            </a:r>
          </a:p>
          <a:p>
            <a:pPr marL="0" indent="0">
              <a:buNone/>
            </a:pPr>
            <a:endParaRPr lang="en-IN" sz="3600" dirty="0"/>
          </a:p>
          <a:p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400" dirty="0">
                <a:solidFill>
                  <a:srgbClr val="FF0000"/>
                </a:solidFill>
              </a:rPr>
              <a:t>ACTIVITY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                           </a:t>
            </a:r>
            <a:r>
              <a:rPr lang="en-US" sz="1200" dirty="0"/>
              <a:t>FDDF</a:t>
            </a:r>
            <a:r>
              <a:rPr lang="en-US" sz="1200" dirty="0">
                <a:latin typeface="Adobe Caslon Pro Bold" pitchFamily="18" charset="0"/>
              </a:rPr>
              <a:t>BV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 MAPPING</a:t>
            </a:r>
          </a:p>
        </p:txBody>
      </p:sp>
      <p:sp>
        <p:nvSpPr>
          <p:cNvPr id="4" name="Oval 3"/>
          <p:cNvSpPr/>
          <p:nvPr/>
        </p:nvSpPr>
        <p:spPr>
          <a:xfrm>
            <a:off x="3356865" y="1538790"/>
            <a:ext cx="1710190" cy="10801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PROFIT &amp; LOSS</a:t>
            </a:r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 flipH="1">
            <a:off x="2366756" y="2078850"/>
            <a:ext cx="990109" cy="180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4"/>
          </p:cNvCxnSpPr>
          <p:nvPr/>
        </p:nvCxnSpPr>
        <p:spPr>
          <a:xfrm>
            <a:off x="4211960" y="2618910"/>
            <a:ext cx="45005" cy="9901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91580" y="1763815"/>
            <a:ext cx="1620180" cy="11701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C.P&lt;S.P</a:t>
            </a:r>
          </a:p>
        </p:txBody>
      </p:sp>
      <p:sp>
        <p:nvSpPr>
          <p:cNvPr id="12" name="Oval 11"/>
          <p:cNvSpPr/>
          <p:nvPr/>
        </p:nvSpPr>
        <p:spPr>
          <a:xfrm>
            <a:off x="3401870" y="3626405"/>
            <a:ext cx="1620180" cy="11701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C.P = S.P</a:t>
            </a:r>
          </a:p>
        </p:txBody>
      </p:sp>
      <p:sp>
        <p:nvSpPr>
          <p:cNvPr id="13" name="Oval 12"/>
          <p:cNvSpPr/>
          <p:nvPr/>
        </p:nvSpPr>
        <p:spPr>
          <a:xfrm>
            <a:off x="6012160" y="1763815"/>
            <a:ext cx="1620180" cy="11701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C.P &gt;S.P</a:t>
            </a:r>
          </a:p>
        </p:txBody>
      </p:sp>
      <p:cxnSp>
        <p:nvCxnSpPr>
          <p:cNvPr id="18" name="Straight Arrow Connector 17"/>
          <p:cNvCxnSpPr>
            <a:endCxn id="13" idx="2"/>
          </p:cNvCxnSpPr>
          <p:nvPr/>
        </p:nvCxnSpPr>
        <p:spPr>
          <a:xfrm>
            <a:off x="5067055" y="2033845"/>
            <a:ext cx="945105" cy="3150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4"/>
          </p:cNvCxnSpPr>
          <p:nvPr/>
        </p:nvCxnSpPr>
        <p:spPr>
          <a:xfrm>
            <a:off x="1601670" y="2933945"/>
            <a:ext cx="0" cy="675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2" idx="4"/>
          </p:cNvCxnSpPr>
          <p:nvPr/>
        </p:nvCxnSpPr>
        <p:spPr>
          <a:xfrm>
            <a:off x="4211960" y="4796535"/>
            <a:ext cx="0" cy="5676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4"/>
          </p:cNvCxnSpPr>
          <p:nvPr/>
        </p:nvCxnSpPr>
        <p:spPr>
          <a:xfrm>
            <a:off x="6822250" y="2933945"/>
            <a:ext cx="0" cy="6300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791580" y="3654025"/>
            <a:ext cx="1620180" cy="94510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PROFIT</a:t>
            </a:r>
          </a:p>
        </p:txBody>
      </p:sp>
      <p:sp>
        <p:nvSpPr>
          <p:cNvPr id="31" name="Oval 30"/>
          <p:cNvSpPr/>
          <p:nvPr/>
        </p:nvSpPr>
        <p:spPr>
          <a:xfrm>
            <a:off x="3491880" y="5409220"/>
            <a:ext cx="1620180" cy="11251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NO GAIN NO LOSS</a:t>
            </a:r>
          </a:p>
        </p:txBody>
      </p:sp>
      <p:sp>
        <p:nvSpPr>
          <p:cNvPr id="33" name="Oval 32"/>
          <p:cNvSpPr/>
          <p:nvPr/>
        </p:nvSpPr>
        <p:spPr>
          <a:xfrm>
            <a:off x="6147175" y="3609020"/>
            <a:ext cx="1575175" cy="103511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20" y="1679412"/>
            <a:ext cx="8858280" cy="4584903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en-I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first profit and loss statement could be traced back to the time where barter system was used. The small vendors could remember or wrote on a diary of their daily profit or loss.</a:t>
            </a:r>
          </a:p>
          <a:p>
            <a:pPr marL="109728" indent="0" algn="just">
              <a:buNone/>
            </a:pPr>
            <a:r>
              <a:rPr lang="en-I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 trade between people grew many stake holders got involved in business and it became more complex together with the introduction of money in the form of coin.  </a:t>
            </a:r>
          </a:p>
          <a:p>
            <a:pPr marL="109728" indent="0">
              <a:buFont typeface="Wingdings" pitchFamily="2" charset="2"/>
              <a:buChar char="v"/>
            </a:pPr>
            <a:endParaRPr lang="en-IN" sz="2800" dirty="0"/>
          </a:p>
          <a:p>
            <a:pPr marL="109728" indent="0">
              <a:buNone/>
            </a:pPr>
            <a:endParaRPr lang="en-IN" sz="2800" dirty="0"/>
          </a:p>
          <a:p>
            <a:pPr>
              <a:buNone/>
            </a:pPr>
            <a:endParaRPr lang="en-IN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HISTORY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5490" y="4239090"/>
            <a:ext cx="5412706" cy="2155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amount paid to purchase an article is called its C.P.</a:t>
            </a:r>
          </a:p>
          <a:p>
            <a:r>
              <a:rPr lang="en-US" sz="2000" dirty="0"/>
              <a:t>The price at which an article is sold is known as its SELLING PRICE</a:t>
            </a:r>
          </a:p>
          <a:p>
            <a:r>
              <a:rPr lang="en-US" sz="2000" dirty="0"/>
              <a:t>S.P &gt; C.P.⇨ PROFIT</a:t>
            </a:r>
          </a:p>
          <a:p>
            <a:r>
              <a:rPr lang="en-US" sz="2000" dirty="0"/>
              <a:t>C.P.&gt; S.P. ⇨LOSS</a:t>
            </a:r>
          </a:p>
          <a:p>
            <a:r>
              <a:rPr lang="en-US" sz="2000" dirty="0"/>
              <a:t>Profit % and Loss% always calculated on cost price.</a:t>
            </a:r>
          </a:p>
          <a:p>
            <a:r>
              <a:rPr lang="en-US" sz="2000" dirty="0"/>
              <a:t>Price marked on an article is called MARKED PRICE</a:t>
            </a:r>
          </a:p>
          <a:p>
            <a:r>
              <a:rPr lang="en-US" sz="2000" dirty="0"/>
              <a:t>A certain percentage of rebate on the marked price of an article is called DISCOUNT.</a:t>
            </a:r>
          </a:p>
          <a:p>
            <a:r>
              <a:rPr lang="en-US" sz="2000" dirty="0"/>
              <a:t>GST is an indirect tax used in India on the supply of goods and services.</a:t>
            </a:r>
          </a:p>
          <a:p>
            <a:r>
              <a:rPr lang="en-US" sz="2000" dirty="0"/>
              <a:t>GST is charged on cost price of an article and it is added to the cost price of the article.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77380" y="274638"/>
            <a:ext cx="4114800" cy="94911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KEY TAKEAWAY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28600" y="-152400"/>
            <a:ext cx="9372600" cy="701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306416"/>
            <a:ext cx="9372600" cy="716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833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1510" y="1481328"/>
            <a:ext cx="8820980" cy="4525963"/>
          </a:xfrm>
        </p:spPr>
        <p:txBody>
          <a:bodyPr/>
          <a:lstStyle/>
          <a:p>
            <a:pPr marL="109728" indent="0" algn="just">
              <a:buNone/>
            </a:pPr>
            <a:r>
              <a:rPr lang="en-US" dirty="0">
                <a:solidFill>
                  <a:srgbClr val="002060"/>
                </a:solidFill>
              </a:rPr>
              <a:t>Suppose your friend gives you Rs 150 for a pencil box that you got for Rs 125. You sell it to him and then buy a pen from him for Rs250. Later you find out that the pen was worth Rs200 .</a:t>
            </a:r>
          </a:p>
          <a:p>
            <a:pPr marL="109728" indent="0" algn="just">
              <a:buNone/>
            </a:pPr>
            <a:r>
              <a:rPr lang="en-US" dirty="0">
                <a:solidFill>
                  <a:srgbClr val="002060"/>
                </a:solidFill>
              </a:rPr>
              <a:t>Did you lose money or did you make a profit? </a:t>
            </a:r>
          </a:p>
          <a:p>
            <a:pPr marL="109728" indent="0"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409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INTRODUCTION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4094" y="4149080"/>
            <a:ext cx="5412706" cy="2155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17730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When you do a business transaction like selling things if you earn some amount in the transaction that amount is called the profit</a:t>
            </a:r>
          </a:p>
          <a:p>
            <a:pPr algn="just">
              <a:buNone/>
            </a:pPr>
            <a:r>
              <a:rPr lang="en-US" dirty="0"/>
              <a:t>                            and</a:t>
            </a:r>
          </a:p>
          <a:p>
            <a:pPr algn="just"/>
            <a:r>
              <a:rPr lang="en-US" dirty="0"/>
              <a:t>If you lose some amount then it is called loss.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4094" y="4149080"/>
            <a:ext cx="5412706" cy="2155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solidFill>
                  <a:srgbClr val="FF0000"/>
                </a:solidFill>
              </a:rPr>
              <a:t>COST PRICE</a:t>
            </a:r>
            <a:r>
              <a:rPr lang="en-US" dirty="0"/>
              <a:t>: The amount paid to purchase an article  or the price at which an article is made is known as its COST PRICE (C.P.)</a:t>
            </a:r>
          </a:p>
          <a:p>
            <a:pPr marL="109728" indent="0" algn="just">
              <a:buNone/>
            </a:pPr>
            <a:endParaRPr lang="en-US" dirty="0"/>
          </a:p>
          <a:p>
            <a:pPr algn="just"/>
            <a:r>
              <a:rPr lang="en-US" dirty="0">
                <a:solidFill>
                  <a:srgbClr val="FF0000"/>
                </a:solidFill>
              </a:rPr>
              <a:t>SELLING PRICE </a:t>
            </a:r>
            <a:r>
              <a:rPr lang="en-US" dirty="0"/>
              <a:t>: The price at which an article is sold is known as its SELLING PRICE (S.P.)</a:t>
            </a:r>
          </a:p>
          <a:p>
            <a:pPr algn="just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6835" y="4419110"/>
            <a:ext cx="5412706" cy="2155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49" t="19376" r="10133" b="19376"/>
          <a:stretch/>
        </p:blipFill>
        <p:spPr>
          <a:xfrm>
            <a:off x="2366755" y="52456"/>
            <a:ext cx="4275475" cy="1383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selling price of an article is greater than the cost price, then the difference between the selling price and cost price is called profit /gain.</a:t>
            </a:r>
          </a:p>
          <a:p>
            <a:r>
              <a:rPr lang="en-US" dirty="0"/>
              <a:t>S.P &gt; C.P.  ⇨   PROFIT</a:t>
            </a:r>
          </a:p>
          <a:p>
            <a:r>
              <a:rPr lang="en-US" dirty="0"/>
              <a:t>PROFIT = S.P. – C.P.</a:t>
            </a:r>
          </a:p>
          <a:p>
            <a:r>
              <a:rPr lang="en-US" dirty="0"/>
              <a:t>SELLING PRICE = C.P. + PROFIT</a:t>
            </a:r>
          </a:p>
          <a:p>
            <a:r>
              <a:rPr lang="en-US" dirty="0"/>
              <a:t>COST PRICE = S.P. - PROFIT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37520" y="274638"/>
            <a:ext cx="2314600" cy="76909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PROFIT</a:t>
            </a:r>
          </a:p>
        </p:txBody>
      </p:sp>
      <p:pic>
        <p:nvPicPr>
          <p:cNvPr id="4" name="Picture 3" descr="Image result for Profit Gai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210" y="3158970"/>
            <a:ext cx="2430270" cy="276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dirty="0" err="1"/>
              <a:t>Ans</a:t>
            </a:r>
            <a:r>
              <a:rPr lang="en-US" dirty="0"/>
              <a:t>: Selling price = Rs 450</a:t>
            </a:r>
          </a:p>
          <a:p>
            <a:pPr marL="109728" indent="0">
              <a:buNone/>
            </a:pPr>
            <a:r>
              <a:rPr lang="en-US" dirty="0"/>
              <a:t>Profit = Rs 50</a:t>
            </a:r>
          </a:p>
          <a:p>
            <a:pPr marL="109728" indent="0">
              <a:buNone/>
            </a:pPr>
            <a:r>
              <a:rPr lang="en-US" dirty="0"/>
              <a:t>Cost price = S.P. – Gain</a:t>
            </a:r>
          </a:p>
          <a:p>
            <a:pPr marL="109728" indent="0">
              <a:buNone/>
            </a:pPr>
            <a:r>
              <a:rPr lang="en-US" dirty="0"/>
              <a:t>                = Rs(450 - 50)</a:t>
            </a:r>
          </a:p>
          <a:p>
            <a:pPr marL="109728" indent="0">
              <a:buNone/>
            </a:pPr>
            <a:r>
              <a:rPr lang="en-US" dirty="0"/>
              <a:t>                = Rs 400</a:t>
            </a:r>
          </a:p>
          <a:p>
            <a:pPr marL="109728" indent="0">
              <a:buNone/>
            </a:pPr>
            <a:r>
              <a:rPr lang="en-US" dirty="0"/>
              <a:t>Again selling price = Rs500</a:t>
            </a:r>
          </a:p>
          <a:p>
            <a:pPr marL="109728" indent="0">
              <a:buNone/>
            </a:pPr>
            <a:r>
              <a:rPr lang="en-US" dirty="0"/>
              <a:t>        Profit = S.P. – C.P.</a:t>
            </a:r>
          </a:p>
          <a:p>
            <a:pPr marL="109728" indent="0">
              <a:buNone/>
            </a:pPr>
            <a:r>
              <a:rPr lang="en-US" dirty="0"/>
              <a:t>                =Rs(500 - 400)</a:t>
            </a:r>
          </a:p>
          <a:p>
            <a:pPr marL="109728" indent="0">
              <a:buNone/>
            </a:pPr>
            <a:r>
              <a:rPr lang="en-US" dirty="0"/>
              <a:t>                =Rs100.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000" dirty="0">
                <a:effectLst/>
              </a:rPr>
              <a:t>Q. By selling an article for Rs 450, a person gains Rs 50. What will be the profit, if it is sold for Rs 500?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05" t="6032" r="8497" b="8657"/>
          <a:stretch/>
        </p:blipFill>
        <p:spPr>
          <a:xfrm>
            <a:off x="6063290" y="2348880"/>
            <a:ext cx="2639024" cy="4005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profit per cent is the profit that would be obtained for a cost price of Rs100.</a:t>
            </a:r>
          </a:p>
          <a:p>
            <a:endParaRPr lang="en-US" dirty="0"/>
          </a:p>
          <a:p>
            <a:r>
              <a:rPr lang="en-US" dirty="0"/>
              <a:t>PROFIT % =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47509" y="274638"/>
            <a:ext cx="2359606" cy="67786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en-US" dirty="0"/>
              <a:t>PROFIT %</a:t>
            </a:r>
            <a:br>
              <a:rPr lang="en-US" dirty="0"/>
            </a:br>
            <a:endParaRPr lang="en-U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952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1830" y="3181105"/>
            <a:ext cx="2009775" cy="742950"/>
          </a:xfrm>
          <a:prstGeom prst="rect">
            <a:avLst/>
          </a:prstGeom>
          <a:noFill/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05" t="6032" r="8497" b="8657"/>
          <a:stretch/>
        </p:blipFill>
        <p:spPr>
          <a:xfrm>
            <a:off x="6192180" y="3198356"/>
            <a:ext cx="2639024" cy="3600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1574</TotalTime>
  <Words>1308</Words>
  <Application>Microsoft Office PowerPoint</Application>
  <PresentationFormat>On-screen Show (4:3)</PresentationFormat>
  <Paragraphs>180</Paragraphs>
  <Slides>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Concourse</vt:lpstr>
      <vt:lpstr>Slide 1</vt:lpstr>
      <vt:lpstr>LEARNING OUTCOMES</vt:lpstr>
      <vt:lpstr>HISTORY</vt:lpstr>
      <vt:lpstr>INTRODUCTION</vt:lpstr>
      <vt:lpstr>Slide 5</vt:lpstr>
      <vt:lpstr>Slide 6</vt:lpstr>
      <vt:lpstr>PROFIT</vt:lpstr>
      <vt:lpstr>Q. By selling an article for Rs 450, a person gains Rs 50. What will be the profit, if it is sold for Rs 500?</vt:lpstr>
      <vt:lpstr>PROFIT % </vt:lpstr>
      <vt:lpstr>Q A man bought a cycle for Rs. 250. For how much should he sell it so as to gain 10%?</vt:lpstr>
      <vt:lpstr>LOSS </vt:lpstr>
      <vt:lpstr>LOSS %</vt:lpstr>
      <vt:lpstr>Slide 13</vt:lpstr>
      <vt:lpstr>TO FIND S.P./C.P. WHEN C.P./S.P. AND PROFIT % GIVEN </vt:lpstr>
      <vt:lpstr>Slide 15</vt:lpstr>
      <vt:lpstr>TO FIND S.P./C.P. WHEN C.P./S.P. AND LOSS % GIVEN</vt:lpstr>
      <vt:lpstr>Slide 17</vt:lpstr>
      <vt:lpstr>Slide 18</vt:lpstr>
      <vt:lpstr>DISCOUNT</vt:lpstr>
      <vt:lpstr>Slide 20</vt:lpstr>
      <vt:lpstr>Q Natasha offers her customers a discount of 10% on her beauty products and she still makes a profit of 20%. What is the actual cost to her of that beauty product marked Rs. 400?</vt:lpstr>
      <vt:lpstr>TO FIND S.P./M.P WHEN M.P./S.P and DISCOUNT % GIVEN</vt:lpstr>
      <vt:lpstr>Slide 23</vt:lpstr>
      <vt:lpstr>Successive Discount </vt:lpstr>
      <vt:lpstr>  Q. The successive-discount of 10% and 20% are given on the purchase of a bag . If the price of the bag is Rs 2250, find the selling price. </vt:lpstr>
      <vt:lpstr>GOODS AND SERVICES TAX(GST)</vt:lpstr>
      <vt:lpstr>Slide 27</vt:lpstr>
      <vt:lpstr>ACTIVITY </vt:lpstr>
      <vt:lpstr>MIND MAPPING</vt:lpstr>
      <vt:lpstr>KEY TAKEAWAY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IMPLIMENTATION OF TRAINING IN CLASSROOM</dc:title>
  <dc:creator>User</dc:creator>
  <cp:lastModifiedBy>rajni bala</cp:lastModifiedBy>
  <cp:revision>198</cp:revision>
  <dcterms:created xsi:type="dcterms:W3CDTF">2019-05-13T05:47:49Z</dcterms:created>
  <dcterms:modified xsi:type="dcterms:W3CDTF">2020-04-30T07:31:14Z</dcterms:modified>
</cp:coreProperties>
</file>